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6" r:id="rId10"/>
    <p:sldId id="267" r:id="rId11"/>
    <p:sldId id="269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80" r:id="rId20"/>
    <p:sldId id="281" r:id="rId21"/>
    <p:sldId id="282" r:id="rId22"/>
    <p:sldId id="283" r:id="rId23"/>
    <p:sldId id="284" r:id="rId24"/>
    <p:sldId id="287" r:id="rId25"/>
    <p:sldId id="288" r:id="rId26"/>
    <p:sldId id="289" r:id="rId27"/>
    <p:sldId id="290" r:id="rId28"/>
    <p:sldId id="291" r:id="rId29"/>
    <p:sldId id="293" r:id="rId30"/>
    <p:sldId id="294" r:id="rId31"/>
    <p:sldId id="295" r:id="rId32"/>
    <p:sldId id="296" r:id="rId33"/>
    <p:sldId id="297" r:id="rId34"/>
    <p:sldId id="292" r:id="rId3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720735-6A76-4885-98BB-C4714B7679E6}" type="datetimeFigureOut">
              <a:rPr lang="en-US" smtClean="0"/>
              <a:t>12/2/2010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04E8A1-4894-4357-879D-CDBC637CA10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4E8A1-4894-4357-879D-CDBC637CA10E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4E8A1-4894-4357-879D-CDBC637CA10E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4E8A1-4894-4357-879D-CDBC637CA10E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4E8A1-4894-4357-879D-CDBC637CA10E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4E8A1-4894-4357-879D-CDBC637CA10E}" type="slidenum">
              <a:rPr lang="en-US" smtClean="0"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4E8A1-4894-4357-879D-CDBC637CA10E}" type="slidenum">
              <a:rPr lang="en-US" smtClean="0"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4E8A1-4894-4357-879D-CDBC637CA10E}" type="slidenum">
              <a:rPr lang="en-US" smtClean="0"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4E8A1-4894-4357-879D-CDBC637CA10E}" type="slidenum">
              <a:rPr lang="en-US" smtClean="0"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4E8A1-4894-4357-879D-CDBC637CA10E}" type="slidenum">
              <a:rPr lang="en-US" smtClean="0"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4E8A1-4894-4357-879D-CDBC637CA10E}" type="slidenum">
              <a:rPr lang="en-US" smtClean="0"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4E8A1-4894-4357-879D-CDBC637CA10E}" type="slidenum">
              <a:rPr lang="en-US" smtClean="0"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4E8A1-4894-4357-879D-CDBC637CA10E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4E8A1-4894-4357-879D-CDBC637CA10E}" type="slidenum">
              <a:rPr lang="en-US" smtClean="0"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4E8A1-4894-4357-879D-CDBC637CA10E}" type="slidenum">
              <a:rPr lang="en-US" smtClean="0"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4E8A1-4894-4357-879D-CDBC637CA10E}" type="slidenum">
              <a:rPr lang="en-US" smtClean="0"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4E8A1-4894-4357-879D-CDBC637CA10E}" type="slidenum">
              <a:rPr lang="en-US" smtClean="0"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4E8A1-4894-4357-879D-CDBC637CA10E}" type="slidenum">
              <a:rPr lang="en-US" smtClean="0"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4E8A1-4894-4357-879D-CDBC637CA10E}" type="slidenum">
              <a:rPr lang="en-US" smtClean="0"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4E8A1-4894-4357-879D-CDBC637CA10E}" type="slidenum">
              <a:rPr lang="en-US" smtClean="0"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4E8A1-4894-4357-879D-CDBC637CA10E}" type="slidenum">
              <a:rPr lang="en-US" smtClean="0"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4E8A1-4894-4357-879D-CDBC637CA10E}" type="slidenum">
              <a:rPr lang="en-US" smtClean="0"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4E8A1-4894-4357-879D-CDBC637CA10E}" type="slidenum">
              <a:rPr lang="en-US" smtClean="0"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4E8A1-4894-4357-879D-CDBC637CA10E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4E8A1-4894-4357-879D-CDBC637CA10E}" type="slidenum">
              <a:rPr lang="en-US" smtClean="0"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4E8A1-4894-4357-879D-CDBC637CA10E}" type="slidenum">
              <a:rPr lang="en-US" smtClean="0"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4E8A1-4894-4357-879D-CDBC637CA10E}" type="slidenum">
              <a:rPr lang="en-US" smtClean="0"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4E8A1-4894-4357-879D-CDBC637CA10E}" type="slidenum">
              <a:rPr lang="en-US" smtClean="0"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4E8A1-4894-4357-879D-CDBC637CA10E}" type="slidenum">
              <a:rPr lang="en-US" smtClean="0"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4E8A1-4894-4357-879D-CDBC637CA10E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4E8A1-4894-4357-879D-CDBC637CA10E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4E8A1-4894-4357-879D-CDBC637CA10E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4E8A1-4894-4357-879D-CDBC637CA10E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4E8A1-4894-4357-879D-CDBC637CA10E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4E8A1-4894-4357-879D-CDBC637CA10E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CDAB50E-6805-4625-9F0E-5C7AF29A81C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10E6DD-767E-4DD1-9EF9-A310982E265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5EAB9A8-503E-4078-8C7C-5DC19D3A420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239002-0726-4411-ABC3-E0720190EB8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3A01410-86C3-4D26-B496-88DE3176367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B5963AD-4197-40F0-85FE-5ABF56309E9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949D97F-782B-4E5B-8DA5-366419072A3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E7E3EF1-D368-4B06-8098-45B4AB42B4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D644B32-39F0-47FB-975F-C7A14E3F19A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B278FD1-536D-49A9-AEB0-F2A2216FEC9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AF6569E-2078-43B1-A512-7AC6ED493C5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66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5FE60A1-3F04-4EC1-918B-7747EF61941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29.xml"/><Relationship Id="rId13" Type="http://schemas.openxmlformats.org/officeDocument/2006/relationships/slide" Target="slide25.xml"/><Relationship Id="rId18" Type="http://schemas.openxmlformats.org/officeDocument/2006/relationships/slide" Target="slide21.xml"/><Relationship Id="rId26" Type="http://schemas.openxmlformats.org/officeDocument/2006/relationships/slide" Target="slide32.xml"/><Relationship Id="rId3" Type="http://schemas.openxmlformats.org/officeDocument/2006/relationships/slide" Target="slide3.xml"/><Relationship Id="rId21" Type="http://schemas.openxmlformats.org/officeDocument/2006/relationships/slide" Target="slide6.xml"/><Relationship Id="rId7" Type="http://schemas.openxmlformats.org/officeDocument/2006/relationships/slide" Target="slide24.xml"/><Relationship Id="rId12" Type="http://schemas.openxmlformats.org/officeDocument/2006/relationships/slide" Target="slide20.xml"/><Relationship Id="rId17" Type="http://schemas.openxmlformats.org/officeDocument/2006/relationships/slide" Target="slide16.xml"/><Relationship Id="rId25" Type="http://schemas.openxmlformats.org/officeDocument/2006/relationships/slide" Target="slide27.xml"/><Relationship Id="rId2" Type="http://schemas.openxmlformats.org/officeDocument/2006/relationships/notesSlide" Target="../notesSlides/notesSlide2.xml"/><Relationship Id="rId16" Type="http://schemas.openxmlformats.org/officeDocument/2006/relationships/slide" Target="slide10.xml"/><Relationship Id="rId20" Type="http://schemas.openxmlformats.org/officeDocument/2006/relationships/slide" Target="slide31.xml"/><Relationship Id="rId29" Type="http://schemas.openxmlformats.org/officeDocument/2006/relationships/slide" Target="slide18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9.xml"/><Relationship Id="rId11" Type="http://schemas.openxmlformats.org/officeDocument/2006/relationships/slide" Target="slide15.xml"/><Relationship Id="rId24" Type="http://schemas.openxmlformats.org/officeDocument/2006/relationships/slide" Target="slide22.xml"/><Relationship Id="rId32" Type="http://schemas.openxmlformats.org/officeDocument/2006/relationships/slide" Target="slide33.xml"/><Relationship Id="rId5" Type="http://schemas.openxmlformats.org/officeDocument/2006/relationships/slide" Target="slide14.xml"/><Relationship Id="rId15" Type="http://schemas.openxmlformats.org/officeDocument/2006/relationships/slide" Target="slide5.xml"/><Relationship Id="rId23" Type="http://schemas.openxmlformats.org/officeDocument/2006/relationships/slide" Target="slide17.xml"/><Relationship Id="rId28" Type="http://schemas.openxmlformats.org/officeDocument/2006/relationships/slide" Target="slide11.xml"/><Relationship Id="rId10" Type="http://schemas.openxmlformats.org/officeDocument/2006/relationships/slide" Target="slide9.xml"/><Relationship Id="rId19" Type="http://schemas.openxmlformats.org/officeDocument/2006/relationships/slide" Target="slide26.xml"/><Relationship Id="rId31" Type="http://schemas.openxmlformats.org/officeDocument/2006/relationships/slide" Target="slide28.xml"/><Relationship Id="rId4" Type="http://schemas.openxmlformats.org/officeDocument/2006/relationships/slide" Target="slide8.xml"/><Relationship Id="rId9" Type="http://schemas.openxmlformats.org/officeDocument/2006/relationships/slide" Target="slide4.xml"/><Relationship Id="rId14" Type="http://schemas.openxmlformats.org/officeDocument/2006/relationships/slide" Target="slide30.xml"/><Relationship Id="rId22" Type="http://schemas.openxmlformats.org/officeDocument/2006/relationships/slide" Target="slide13.xml"/><Relationship Id="rId27" Type="http://schemas.openxmlformats.org/officeDocument/2006/relationships/slide" Target="slide7.xml"/><Relationship Id="rId30" Type="http://schemas.openxmlformats.org/officeDocument/2006/relationships/slide" Target="slide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z="4000" dirty="0" smtClean="0"/>
              <a:t>Genetic Unit Jeopardy</a:t>
            </a:r>
            <a:endParaRPr lang="en-US" sz="4000" dirty="0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Crosses 30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mtClean="0"/>
              <a:t>A woman has blonde hair. She has a child with brown and a child with blonde. What must have been the genotype of the father?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Crosses 40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mtClean="0"/>
              <a:t>What gametes are produced from a parent with the genotype AaBb?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Crosses 50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mtClean="0"/>
              <a:t>What is the ratio of offspring when both parents are heterozygous for both traits? (hint: TtBb x TtBb)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Crosses 70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mtClean="0"/>
              <a:t>What ratio is always seen when two organisms heterozygous for both traits are crossed?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Meiosis 10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mtClean="0"/>
              <a:t>How many divisions are there in meiosis?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Meiosis 20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mtClean="0"/>
              <a:t>What cells does meiosis occur in?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Meiosis 30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mtClean="0"/>
              <a:t>When does crossing over occur?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Meiosis  40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mtClean="0"/>
              <a:t>If a body cell of a bird has 18 chromosomes how many are in the sperm cells?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Meiosis 50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mtClean="0"/>
              <a:t>What is the difference between male and female meiosis?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Vocabulary 10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mtClean="0"/>
              <a:t>What is heterozygous?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eaLnBrk="1" hangingPunct="1"/>
            <a:r>
              <a:rPr lang="en-US" sz="4000" smtClean="0"/>
              <a:t>Jeopardy</a:t>
            </a:r>
          </a:p>
        </p:txBody>
      </p:sp>
      <p:sp>
        <p:nvSpPr>
          <p:cNvPr id="1433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7200" y="1066800"/>
            <a:ext cx="8229600" cy="53340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400" dirty="0" smtClean="0"/>
              <a:t>Mendel  Crosses   Meiosis   </a:t>
            </a:r>
            <a:r>
              <a:rPr lang="en-US" sz="2400" dirty="0" err="1" smtClean="0"/>
              <a:t>Voca</a:t>
            </a:r>
            <a:r>
              <a:rPr lang="en-US" sz="2400" dirty="0" smtClean="0"/>
              <a:t>         non      DNA/RNA</a:t>
            </a:r>
          </a:p>
          <a:p>
            <a:pPr eaLnBrk="1" hangingPunct="1">
              <a:buFontTx/>
              <a:buNone/>
            </a:pPr>
            <a:r>
              <a:rPr lang="en-US" sz="2400" dirty="0" smtClean="0"/>
              <a:t>Laws                                                      </a:t>
            </a:r>
            <a:r>
              <a:rPr lang="en-US" sz="2400" dirty="0" err="1" smtClean="0"/>
              <a:t>simp</a:t>
            </a:r>
            <a:endParaRPr lang="en-US" sz="2400" dirty="0" smtClean="0"/>
          </a:p>
          <a:p>
            <a:pPr eaLnBrk="1" hangingPunct="1">
              <a:buFontTx/>
              <a:buNone/>
            </a:pPr>
            <a:r>
              <a:rPr lang="en-US" dirty="0" smtClean="0">
                <a:hlinkClick r:id="rId3" action="ppaction://hlinksldjump"/>
              </a:rPr>
              <a:t>10</a:t>
            </a:r>
            <a:r>
              <a:rPr lang="en-US" dirty="0" smtClean="0"/>
              <a:t>        </a:t>
            </a:r>
            <a:r>
              <a:rPr lang="en-US" dirty="0" smtClean="0">
                <a:hlinkClick r:id="rId4" action="ppaction://hlinksldjump"/>
              </a:rPr>
              <a:t>10</a:t>
            </a:r>
            <a:r>
              <a:rPr lang="en-US" dirty="0" smtClean="0"/>
              <a:t>        </a:t>
            </a:r>
            <a:r>
              <a:rPr lang="en-US" dirty="0" smtClean="0">
                <a:hlinkClick r:id="rId5" action="ppaction://hlinksldjump"/>
              </a:rPr>
              <a:t>10</a:t>
            </a:r>
            <a:r>
              <a:rPr lang="en-US" dirty="0" smtClean="0"/>
              <a:t>      </a:t>
            </a:r>
            <a:r>
              <a:rPr lang="en-US" dirty="0" smtClean="0">
                <a:hlinkClick r:id="rId6" action="ppaction://hlinksldjump"/>
              </a:rPr>
              <a:t>10</a:t>
            </a:r>
            <a:r>
              <a:rPr lang="en-US" dirty="0" smtClean="0"/>
              <a:t>          </a:t>
            </a:r>
            <a:r>
              <a:rPr lang="en-US" dirty="0" smtClean="0">
                <a:hlinkClick r:id="rId7" action="ppaction://hlinksldjump"/>
              </a:rPr>
              <a:t>10</a:t>
            </a:r>
            <a:r>
              <a:rPr lang="en-US" dirty="0" smtClean="0"/>
              <a:t>       </a:t>
            </a:r>
            <a:r>
              <a:rPr lang="en-US" dirty="0" smtClean="0">
                <a:hlinkClick r:id="rId8" action="ppaction://hlinksldjump"/>
              </a:rPr>
              <a:t>10</a:t>
            </a:r>
            <a:endParaRPr lang="en-US" dirty="0" smtClean="0"/>
          </a:p>
          <a:p>
            <a:pPr eaLnBrk="1" hangingPunct="1">
              <a:buFontTx/>
              <a:buNone/>
            </a:pPr>
            <a:r>
              <a:rPr lang="en-US" dirty="0" smtClean="0">
                <a:hlinkClick r:id="rId9" action="ppaction://hlinksldjump"/>
              </a:rPr>
              <a:t>20</a:t>
            </a:r>
            <a:r>
              <a:rPr lang="en-US" dirty="0" smtClean="0"/>
              <a:t>        </a:t>
            </a:r>
            <a:r>
              <a:rPr lang="en-US" dirty="0" smtClean="0">
                <a:hlinkClick r:id="rId10" action="ppaction://hlinksldjump"/>
              </a:rPr>
              <a:t>20</a:t>
            </a:r>
            <a:r>
              <a:rPr lang="en-US" dirty="0" smtClean="0"/>
              <a:t>        </a:t>
            </a:r>
            <a:r>
              <a:rPr lang="en-US" dirty="0" smtClean="0">
                <a:hlinkClick r:id="rId11" action="ppaction://hlinksldjump"/>
              </a:rPr>
              <a:t>20</a:t>
            </a:r>
            <a:r>
              <a:rPr lang="en-US" dirty="0" smtClean="0"/>
              <a:t>      </a:t>
            </a:r>
            <a:r>
              <a:rPr lang="en-US" dirty="0" smtClean="0">
                <a:hlinkClick r:id="rId12" action="ppaction://hlinksldjump"/>
              </a:rPr>
              <a:t>20</a:t>
            </a:r>
            <a:r>
              <a:rPr lang="en-US" dirty="0" smtClean="0"/>
              <a:t>           </a:t>
            </a:r>
            <a:r>
              <a:rPr lang="en-US" dirty="0" smtClean="0">
                <a:hlinkClick r:id="rId13" action="ppaction://hlinksldjump"/>
              </a:rPr>
              <a:t>20</a:t>
            </a:r>
            <a:r>
              <a:rPr lang="en-US" dirty="0" smtClean="0"/>
              <a:t>      </a:t>
            </a:r>
            <a:r>
              <a:rPr lang="en-US" dirty="0" smtClean="0">
                <a:hlinkClick r:id="rId14" action="ppaction://hlinksldjump"/>
              </a:rPr>
              <a:t>20</a:t>
            </a:r>
            <a:endParaRPr lang="en-US" dirty="0" smtClean="0"/>
          </a:p>
          <a:p>
            <a:pPr eaLnBrk="1" hangingPunct="1">
              <a:buFontTx/>
              <a:buNone/>
            </a:pPr>
            <a:r>
              <a:rPr lang="en-US" dirty="0" smtClean="0">
                <a:hlinkClick r:id="rId15" action="ppaction://hlinksldjump"/>
              </a:rPr>
              <a:t>30</a:t>
            </a:r>
            <a:r>
              <a:rPr lang="en-US" dirty="0" smtClean="0"/>
              <a:t>       </a:t>
            </a:r>
            <a:r>
              <a:rPr lang="en-US" dirty="0" smtClean="0">
                <a:hlinkClick r:id="rId16" action="ppaction://hlinksldjump"/>
              </a:rPr>
              <a:t>30</a:t>
            </a:r>
            <a:r>
              <a:rPr lang="en-US" dirty="0" smtClean="0"/>
              <a:t>         </a:t>
            </a:r>
            <a:r>
              <a:rPr lang="en-US" dirty="0" smtClean="0">
                <a:hlinkClick r:id="rId17" action="ppaction://hlinksldjump"/>
              </a:rPr>
              <a:t>30</a:t>
            </a:r>
            <a:r>
              <a:rPr lang="en-US" dirty="0" smtClean="0"/>
              <a:t>      </a:t>
            </a:r>
            <a:r>
              <a:rPr lang="en-US" dirty="0" smtClean="0">
                <a:hlinkClick r:id="rId18" action="ppaction://hlinksldjump"/>
              </a:rPr>
              <a:t>30</a:t>
            </a:r>
            <a:r>
              <a:rPr lang="en-US" dirty="0" smtClean="0"/>
              <a:t>           </a:t>
            </a:r>
            <a:r>
              <a:rPr lang="en-US" dirty="0" smtClean="0">
                <a:hlinkClick r:id="rId19" action="ppaction://hlinksldjump"/>
              </a:rPr>
              <a:t>30</a:t>
            </a:r>
            <a:r>
              <a:rPr lang="en-US" dirty="0" smtClean="0"/>
              <a:t>      </a:t>
            </a:r>
            <a:r>
              <a:rPr lang="en-US" dirty="0" smtClean="0">
                <a:hlinkClick r:id="rId20" action="ppaction://hlinksldjump"/>
              </a:rPr>
              <a:t>30</a:t>
            </a:r>
            <a:r>
              <a:rPr lang="en-US" dirty="0" smtClean="0"/>
              <a:t>  </a:t>
            </a:r>
          </a:p>
          <a:p>
            <a:pPr eaLnBrk="1" hangingPunct="1">
              <a:buFontTx/>
              <a:buNone/>
            </a:pPr>
            <a:r>
              <a:rPr lang="en-US" dirty="0" smtClean="0">
                <a:hlinkClick r:id="rId21" action="ppaction://hlinksldjump"/>
              </a:rPr>
              <a:t>40</a:t>
            </a:r>
            <a:r>
              <a:rPr lang="en-US" dirty="0" smtClean="0"/>
              <a:t>       </a:t>
            </a:r>
            <a:r>
              <a:rPr lang="en-US" dirty="0" smtClean="0">
                <a:hlinkClick r:id="rId22" action="ppaction://hlinksldjump"/>
              </a:rPr>
              <a:t>40</a:t>
            </a:r>
            <a:r>
              <a:rPr lang="en-US" dirty="0" smtClean="0"/>
              <a:t>         </a:t>
            </a:r>
            <a:r>
              <a:rPr lang="en-US" dirty="0" smtClean="0">
                <a:hlinkClick r:id="rId23" action="ppaction://hlinksldjump"/>
              </a:rPr>
              <a:t>40</a:t>
            </a:r>
            <a:r>
              <a:rPr lang="en-US" dirty="0" smtClean="0"/>
              <a:t>      </a:t>
            </a:r>
            <a:r>
              <a:rPr lang="en-US" dirty="0" smtClean="0">
                <a:hlinkClick r:id="rId24" action="ppaction://hlinksldjump"/>
              </a:rPr>
              <a:t>40</a:t>
            </a:r>
            <a:r>
              <a:rPr lang="en-US" dirty="0" smtClean="0"/>
              <a:t>           </a:t>
            </a:r>
            <a:r>
              <a:rPr lang="en-US" dirty="0" smtClean="0">
                <a:hlinkClick r:id="rId25" action="ppaction://hlinksldjump"/>
              </a:rPr>
              <a:t>40</a:t>
            </a:r>
            <a:r>
              <a:rPr lang="en-US" dirty="0" smtClean="0"/>
              <a:t>      </a:t>
            </a:r>
            <a:r>
              <a:rPr lang="en-US" dirty="0" smtClean="0">
                <a:hlinkClick r:id="rId26" action="ppaction://hlinksldjump"/>
              </a:rPr>
              <a:t>40</a:t>
            </a:r>
            <a:endParaRPr lang="en-US" dirty="0" smtClean="0"/>
          </a:p>
          <a:p>
            <a:pPr eaLnBrk="1" hangingPunct="1">
              <a:buFontTx/>
              <a:buNone/>
            </a:pPr>
            <a:r>
              <a:rPr lang="en-US" dirty="0" smtClean="0">
                <a:hlinkClick r:id="rId27" action="ppaction://hlinksldjump"/>
              </a:rPr>
              <a:t>50</a:t>
            </a:r>
            <a:r>
              <a:rPr lang="en-US" dirty="0" smtClean="0"/>
              <a:t>      </a:t>
            </a:r>
            <a:r>
              <a:rPr lang="en-US" dirty="0" smtClean="0">
                <a:hlinkClick r:id="rId28" action="ppaction://hlinksldjump"/>
              </a:rPr>
              <a:t>50</a:t>
            </a:r>
            <a:r>
              <a:rPr lang="en-US" dirty="0" smtClean="0"/>
              <a:t>          </a:t>
            </a:r>
            <a:r>
              <a:rPr lang="en-US" dirty="0" smtClean="0">
                <a:hlinkClick r:id="rId29" action="ppaction://hlinksldjump"/>
              </a:rPr>
              <a:t>50</a:t>
            </a:r>
            <a:r>
              <a:rPr lang="en-US" dirty="0" smtClean="0"/>
              <a:t>      </a:t>
            </a:r>
            <a:r>
              <a:rPr lang="en-US" dirty="0" smtClean="0">
                <a:hlinkClick r:id="rId30" action="ppaction://hlinksldjump"/>
              </a:rPr>
              <a:t>50</a:t>
            </a:r>
            <a:r>
              <a:rPr lang="en-US" dirty="0" smtClean="0"/>
              <a:t>          </a:t>
            </a:r>
            <a:r>
              <a:rPr lang="en-US" dirty="0" smtClean="0">
                <a:hlinkClick r:id="rId31" action="ppaction://hlinksldjump"/>
              </a:rPr>
              <a:t>50</a:t>
            </a:r>
            <a:r>
              <a:rPr lang="en-US" dirty="0" smtClean="0"/>
              <a:t>       </a:t>
            </a:r>
            <a:r>
              <a:rPr lang="en-US" dirty="0" smtClean="0">
                <a:hlinkClick r:id="rId32" action="ppaction://hlinksldjump"/>
              </a:rPr>
              <a:t>50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Vocabulary 20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mtClean="0"/>
              <a:t>What is homozygous?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Vocabulary 30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mtClean="0"/>
              <a:t>What is phenotype? 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Vocabulary 40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mtClean="0"/>
              <a:t>What is genotype?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Vocabulary 50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mtClean="0"/>
              <a:t>What is a hybrid?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Non Simple Dominance 10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mtClean="0"/>
              <a:t>Explain incomplete dominance.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Non Simple Dominance 20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mtClean="0"/>
              <a:t>A man that is colorblind marries a carrier female. What percent of the boys will be colorblind?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Non Simple Dominance 30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mtClean="0"/>
              <a:t>Explain polygenic inheritance.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Non Simple Dominance 40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 woman with B blood has a child with A blood. She claims John who has AB blood is the father. Could he be the father?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Non Simple Dominance 50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mtClean="0"/>
              <a:t>A cattle with roan cattle  has both red and white hairs, this is an example of what type of inheritance.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DNA/RNA 10</a:t>
            </a:r>
          </a:p>
        </p:txBody>
      </p:sp>
      <p:sp>
        <p:nvSpPr>
          <p:cNvPr id="419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What sugar is found in DNA?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Mendel 10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mtClean="0"/>
              <a:t>What organisms did Mendel Study?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DNA/RNA 20</a:t>
            </a:r>
          </a:p>
        </p:txBody>
      </p:sp>
      <p:sp>
        <p:nvSpPr>
          <p:cNvPr id="430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 sequence of DNA reads ATCGATGGA what is the complimentary strand?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DNA/RNA 30</a:t>
            </a:r>
          </a:p>
        </p:txBody>
      </p:sp>
      <p:sp>
        <p:nvSpPr>
          <p:cNvPr id="440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 sequence of DNA reads  TAG CCA TTA GGA.</a:t>
            </a:r>
          </a:p>
          <a:p>
            <a:pPr eaLnBrk="1" hangingPunct="1"/>
            <a:r>
              <a:rPr lang="en-US" smtClean="0"/>
              <a:t>What is the sequence of amino acids for this DNA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DNA/RNA 40</a:t>
            </a:r>
          </a:p>
        </p:txBody>
      </p:sp>
      <p:sp>
        <p:nvSpPr>
          <p:cNvPr id="450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 part of a chromosome breaks off and reinserts backwards is called _____ mutation.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DNA/RNA 50</a:t>
            </a:r>
          </a:p>
        </p:txBody>
      </p:sp>
      <p:sp>
        <p:nvSpPr>
          <p:cNvPr id="460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DNA sequence TAG  CCA TTA GGA CCG TTA ATT changes to    </a:t>
            </a:r>
          </a:p>
          <a:p>
            <a:pPr eaLnBrk="1" hangingPunct="1"/>
            <a:r>
              <a:rPr lang="en-US" smtClean="0"/>
              <a:t>TAG   CCA TTG   GGA   CGG TTA ATT. When transcribed and translate does it produce the same protein. PROVE IT.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Final Jeopardy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mtClean="0"/>
              <a:t>A woman has B blood. She has a child with AB. She claims the father could be one of 3 possibilities. Matt with B blood, Daniel with AB blood, or Paul with O blood. Who  could be the father?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Mendel 20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mtClean="0"/>
              <a:t>What does the law of segregation explain?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Mendel 30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mtClean="0"/>
              <a:t>When Mendel crossed pure tall plants and pure short plants he end up with all tall. What does that explain?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Mendel 40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mtClean="0"/>
              <a:t>Mendel’s explained that for every trait there are how many factors? And where do they come from?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 Mendel 50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mtClean="0"/>
              <a:t>Explain Mendel’s law of independent assortment in terms of seed color and seed shape.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 Crosses 10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mtClean="0"/>
              <a:t>Brown is dominant to blonde. A heterozygous brown man mates with a blonde. What is the ratio of the phenotypes?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Crosses 20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mtClean="0"/>
              <a:t>A heterozgyous round and yellow seed is crossed with a wrinkle green seed.  What is the ratio of the phenotypes?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626</Words>
  <Application>Microsoft Office PowerPoint</Application>
  <PresentationFormat>On-screen Show (4:3)</PresentationFormat>
  <Paragraphs>109</Paragraphs>
  <Slides>34</Slides>
  <Notes>34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8" baseType="lpstr">
      <vt:lpstr>Arial</vt:lpstr>
      <vt:lpstr>ＭＳ Ｐゴシック</vt:lpstr>
      <vt:lpstr>Calibri</vt:lpstr>
      <vt:lpstr>Default Design</vt:lpstr>
      <vt:lpstr>Genetic Unit Jeopardy</vt:lpstr>
      <vt:lpstr>Jeopardy</vt:lpstr>
      <vt:lpstr>Mendel 10</vt:lpstr>
      <vt:lpstr>Mendel 20</vt:lpstr>
      <vt:lpstr>Mendel 30</vt:lpstr>
      <vt:lpstr>Mendel 40</vt:lpstr>
      <vt:lpstr> Mendel 50</vt:lpstr>
      <vt:lpstr> Crosses 10</vt:lpstr>
      <vt:lpstr>Crosses 20</vt:lpstr>
      <vt:lpstr>Crosses 30</vt:lpstr>
      <vt:lpstr>Crosses 40</vt:lpstr>
      <vt:lpstr>Crosses 50</vt:lpstr>
      <vt:lpstr>Crosses 70</vt:lpstr>
      <vt:lpstr>Meiosis 10</vt:lpstr>
      <vt:lpstr>Meiosis 20</vt:lpstr>
      <vt:lpstr>Meiosis 30</vt:lpstr>
      <vt:lpstr>Meiosis  40</vt:lpstr>
      <vt:lpstr>Meiosis 50</vt:lpstr>
      <vt:lpstr>Vocabulary 10</vt:lpstr>
      <vt:lpstr>Vocabulary 20</vt:lpstr>
      <vt:lpstr>Vocabulary 30</vt:lpstr>
      <vt:lpstr>Vocabulary 40</vt:lpstr>
      <vt:lpstr>Vocabulary 50</vt:lpstr>
      <vt:lpstr>Non Simple Dominance 10</vt:lpstr>
      <vt:lpstr>Non Simple Dominance 20</vt:lpstr>
      <vt:lpstr>Non Simple Dominance 30</vt:lpstr>
      <vt:lpstr>Non Simple Dominance 40</vt:lpstr>
      <vt:lpstr>Non Simple Dominance 50</vt:lpstr>
      <vt:lpstr>DNA/RNA 10</vt:lpstr>
      <vt:lpstr>DNA/RNA 20</vt:lpstr>
      <vt:lpstr>DNA/RNA 30</vt:lpstr>
      <vt:lpstr>DNA/RNA 40</vt:lpstr>
      <vt:lpstr>DNA/RNA 50</vt:lpstr>
      <vt:lpstr>Final Jeopardy</vt:lpstr>
    </vt:vector>
  </TitlesOfParts>
  <Company>Perquimans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Photosynthesis Jeopardy Game AP Biology</dc:title>
  <dc:creator>Perquimans County Schools</dc:creator>
  <cp:lastModifiedBy>Perquimans High School</cp:lastModifiedBy>
  <cp:revision>11</cp:revision>
  <dcterms:created xsi:type="dcterms:W3CDTF">2010-12-02T14:19:54Z</dcterms:created>
  <dcterms:modified xsi:type="dcterms:W3CDTF">2010-12-02T14:31:56Z</dcterms:modified>
</cp:coreProperties>
</file>